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8"/>
  </p:handoutMasterIdLst>
  <p:sldIdLst>
    <p:sldId id="256" r:id="rId2"/>
    <p:sldId id="379" r:id="rId3"/>
    <p:sldId id="257" r:id="rId4"/>
    <p:sldId id="377" r:id="rId5"/>
    <p:sldId id="378" r:id="rId6"/>
  </p:sldIdLst>
  <p:sldSz cx="12190413"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9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256A"/>
    <a:srgbClr val="6A2574"/>
    <a:srgbClr val="8181FF"/>
    <a:srgbClr val="0000FF"/>
    <a:srgbClr val="FFF5C8"/>
    <a:srgbClr val="E2F0D2"/>
    <a:srgbClr val="E2F0DD"/>
    <a:srgbClr val="F3FAEC"/>
    <a:srgbClr val="CC000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p:restoredTop sz="90347" autoAdjust="0"/>
  </p:normalViewPr>
  <p:slideViewPr>
    <p:cSldViewPr showGuides="1">
      <p:cViewPr varScale="1">
        <p:scale>
          <a:sx n="100" d="100"/>
          <a:sy n="100" d="100"/>
        </p:scale>
        <p:origin x="876" y="72"/>
      </p:cViewPr>
      <p:guideLst>
        <p:guide orient="horz" pos="2160"/>
        <p:guide pos="3984"/>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51" d="100"/>
          <a:sy n="51" d="100"/>
        </p:scale>
        <p:origin x="2624"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7677648-D05C-4B2D-8AF1-622778B22EE2}" type="datetimeFigureOut">
              <a:rPr lang="zh-CN" altLang="en-US" smtClean="0"/>
              <a:t>2022/4/15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494EF0-DD2B-4FBA-9DE1-6DC606EB6250}" type="slidenum">
              <a:rPr lang="zh-CN" altLang="en-US" smtClean="0"/>
              <a:t>‹#›</a:t>
            </a:fld>
            <a:endParaRPr lang="zh-CN" altLang="en-US"/>
          </a:p>
        </p:txBody>
      </p:sp>
    </p:spTree>
    <p:extLst>
      <p:ext uri="{BB962C8B-B14F-4D97-AF65-F5344CB8AC3E}">
        <p14:creationId xmlns:p14="http://schemas.microsoft.com/office/powerpoint/2010/main" val="3854513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2022/4/15</a:t>
            </a:fld>
            <a:endParaRPr lang="zh-CN" altLang="en-US"/>
          </a:p>
        </p:txBody>
      </p:sp>
      <p:sp>
        <p:nvSpPr>
          <p:cNvPr id="4" name="幻灯片图像占位符 3"/>
          <p:cNvSpPr>
            <a:spLocks noGrp="1" noRot="1" noChangeAspect="1"/>
          </p:cNvSpPr>
          <p:nvPr>
            <p:ph type="sldImg" idx="2"/>
          </p:nvPr>
        </p:nvSpPr>
        <p:spPr>
          <a:xfrm>
            <a:off x="686086" y="1143000"/>
            <a:ext cx="5485829"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65764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1"/>
        </a:solidFill>
        <a:effectLst/>
      </p:bgPr>
    </p:bg>
    <p:spTree>
      <p:nvGrpSpPr>
        <p:cNvPr id="1" name=""/>
        <p:cNvGrpSpPr/>
        <p:nvPr/>
      </p:nvGrpSpPr>
      <p:grpSpPr>
        <a:xfrm>
          <a:off x="0" y="0"/>
          <a:ext cx="0" cy="0"/>
          <a:chOff x="0" y="0"/>
          <a:chExt cx="0" cy="0"/>
        </a:xfrm>
      </p:grpSpPr>
      <p:cxnSp>
        <p:nvCxnSpPr>
          <p:cNvPr id="2052" name="直接连接符 1"/>
          <p:cNvCxnSpPr/>
          <p:nvPr userDrawn="1"/>
        </p:nvCxnSpPr>
        <p:spPr>
          <a:xfrm>
            <a:off x="2285206" y="4038600"/>
            <a:ext cx="7820025" cy="0"/>
          </a:xfrm>
          <a:prstGeom prst="line">
            <a:avLst/>
          </a:prstGeom>
          <a:ln w="9525" cap="flat" cmpd="sng">
            <a:solidFill>
              <a:srgbClr val="7030A0"/>
            </a:solidFill>
            <a:prstDash val="solid"/>
            <a:headEnd type="none" w="med" len="med"/>
            <a:tailEnd type="none" w="med" len="med"/>
          </a:ln>
        </p:spPr>
      </p:cxnSp>
      <p:sp>
        <p:nvSpPr>
          <p:cNvPr id="11" name="标题 1"/>
          <p:cNvSpPr>
            <a:spLocks noGrp="1"/>
          </p:cNvSpPr>
          <p:nvPr>
            <p:ph type="title"/>
          </p:nvPr>
        </p:nvSpPr>
        <p:spPr>
          <a:xfrm>
            <a:off x="609520" y="2823713"/>
            <a:ext cx="10971372" cy="1143000"/>
          </a:xfrm>
          <a:prstGeom prst="rect">
            <a:avLst/>
          </a:prstGeom>
        </p:spPr>
        <p:txBody>
          <a:bodyPr/>
          <a:lstStyle/>
          <a:p>
            <a:r>
              <a:rPr lang="zh-CN" altLang="en-US" dirty="0"/>
              <a:t>单击此处编辑母版标题样式</a:t>
            </a:r>
          </a:p>
        </p:txBody>
      </p:sp>
      <p:sp>
        <p:nvSpPr>
          <p:cNvPr id="8" name="矩形 7">
            <a:extLst>
              <a:ext uri="{FF2B5EF4-FFF2-40B4-BE49-F238E27FC236}">
                <a16:creationId xmlns:a16="http://schemas.microsoft.com/office/drawing/2014/main" id="{52B35636-51F3-44C3-BC82-1D2EE9AD437C}"/>
              </a:ext>
            </a:extLst>
          </p:cNvPr>
          <p:cNvSpPr/>
          <p:nvPr userDrawn="1"/>
        </p:nvSpPr>
        <p:spPr>
          <a:xfrm>
            <a:off x="0" y="0"/>
            <a:ext cx="12192000" cy="1447800"/>
          </a:xfrm>
          <a:prstGeom prst="rect">
            <a:avLst/>
          </a:prstGeom>
          <a:solidFill>
            <a:srgbClr val="7425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矩形 8">
            <a:extLst>
              <a:ext uri="{FF2B5EF4-FFF2-40B4-BE49-F238E27FC236}">
                <a16:creationId xmlns:a16="http://schemas.microsoft.com/office/drawing/2014/main" id="{83344135-3DEC-4F46-AD54-58380A90FD04}"/>
              </a:ext>
            </a:extLst>
          </p:cNvPr>
          <p:cNvSpPr/>
          <p:nvPr userDrawn="1"/>
        </p:nvSpPr>
        <p:spPr>
          <a:xfrm>
            <a:off x="0" y="6324600"/>
            <a:ext cx="12192000" cy="533400"/>
          </a:xfrm>
          <a:prstGeom prst="rect">
            <a:avLst/>
          </a:prstGeom>
          <a:solidFill>
            <a:srgbClr val="7425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a:extLst>
              <a:ext uri="{FF2B5EF4-FFF2-40B4-BE49-F238E27FC236}">
                <a16:creationId xmlns:a16="http://schemas.microsoft.com/office/drawing/2014/main" id="{FA938071-26D4-4FE1-854E-3348DA9BA18E}"/>
              </a:ext>
            </a:extLst>
          </p:cNvPr>
          <p:cNvPicPr>
            <a:picLocks noChangeAspect="1"/>
          </p:cNvPicPr>
          <p:nvPr userDrawn="1"/>
        </p:nvPicPr>
        <p:blipFill>
          <a:blip r:embed="rId2"/>
          <a:stretch>
            <a:fillRect/>
          </a:stretch>
        </p:blipFill>
        <p:spPr>
          <a:xfrm>
            <a:off x="75406" y="152400"/>
            <a:ext cx="3822292" cy="1143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AA71FD1-0DFF-459D-9FD4-552EA4F45C08}"/>
              </a:ext>
            </a:extLst>
          </p:cNvPr>
          <p:cNvSpPr/>
          <p:nvPr userDrawn="1"/>
        </p:nvSpPr>
        <p:spPr>
          <a:xfrm>
            <a:off x="0" y="0"/>
            <a:ext cx="3352006" cy="6858000"/>
          </a:xfrm>
          <a:prstGeom prst="rect">
            <a:avLst/>
          </a:prstGeom>
          <a:solidFill>
            <a:srgbClr val="7425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F83F88D4-2CBE-4C58-B4F9-6635C3577D61}"/>
              </a:ext>
            </a:extLst>
          </p:cNvPr>
          <p:cNvSpPr txBox="1"/>
          <p:nvPr userDrawn="1"/>
        </p:nvSpPr>
        <p:spPr>
          <a:xfrm>
            <a:off x="608807" y="1219200"/>
            <a:ext cx="2057400" cy="923330"/>
          </a:xfrm>
          <a:prstGeom prst="rect">
            <a:avLst/>
          </a:prstGeom>
          <a:noFill/>
        </p:spPr>
        <p:txBody>
          <a:bodyPr wrap="square" rtlCol="0">
            <a:spAutoFit/>
          </a:bodyPr>
          <a:lstStyle/>
          <a:p>
            <a:pPr algn="ctr"/>
            <a:r>
              <a:rPr lang="zh-CN" altLang="en-US" sz="5400" b="1" dirty="0">
                <a:solidFill>
                  <a:schemeClr val="bg1"/>
                </a:solidFill>
              </a:rPr>
              <a:t>目  录</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4" name="Picture 3"/>
          <p:cNvPicPr>
            <a:picLocks noChangeAspect="1"/>
          </p:cNvPicPr>
          <p:nvPr userDrawn="1"/>
        </p:nvPicPr>
        <p:blipFill>
          <a:blip r:embed="rId2"/>
          <a:stretch>
            <a:fillRect/>
          </a:stretch>
        </p:blipFill>
        <p:spPr>
          <a:xfrm>
            <a:off x="0" y="0"/>
            <a:ext cx="12193588" cy="977900"/>
          </a:xfrm>
          <a:prstGeom prst="rect">
            <a:avLst/>
          </a:prstGeom>
          <a:noFill/>
          <a:ln w="9525">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9"/>
          <p:cNvSpPr txBox="1">
            <a:spLocks noChangeArrowheads="1"/>
          </p:cNvSpPr>
          <p:nvPr/>
        </p:nvSpPr>
        <p:spPr bwMode="auto">
          <a:xfrm>
            <a:off x="1266031" y="2453044"/>
            <a:ext cx="9658350" cy="1384995"/>
          </a:xfrm>
          <a:prstGeom prst="rect">
            <a:avLst/>
          </a:prstGeom>
          <a:noFill/>
          <a:ln w="9525">
            <a:noFill/>
            <a:miter lim="800000"/>
          </a:ln>
        </p:spPr>
        <p:txBody>
          <a:bodyPr anchor="b">
            <a:spAutoFit/>
          </a:bodyPr>
          <a:lstStyle/>
          <a:p>
            <a:pPr algn="ctr">
              <a:spcBef>
                <a:spcPct val="50000"/>
              </a:spcBef>
              <a:defRPr/>
            </a:pPr>
            <a:r>
              <a:rPr lang="zh-CN" altLang="en-US" sz="4200" b="1" dirty="0">
                <a:solidFill>
                  <a:srgbClr val="74256A"/>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此模板仅供参考，请根据个人实际情况进行删减和优化，汇报不超过</a:t>
            </a:r>
            <a:r>
              <a:rPr lang="en-US" altLang="zh-CN" sz="4200" b="1" dirty="0">
                <a:solidFill>
                  <a:srgbClr val="74256A"/>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10</a:t>
            </a:r>
            <a:r>
              <a:rPr lang="zh-CN" altLang="en-US" sz="4200" b="1" dirty="0">
                <a:solidFill>
                  <a:srgbClr val="74256A"/>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分钟</a:t>
            </a:r>
          </a:p>
        </p:txBody>
      </p:sp>
      <p:sp>
        <p:nvSpPr>
          <p:cNvPr id="4" name="文本框 3078"/>
          <p:cNvSpPr txBox="1"/>
          <p:nvPr/>
        </p:nvSpPr>
        <p:spPr>
          <a:xfrm>
            <a:off x="4241006" y="4648200"/>
            <a:ext cx="3708400" cy="460375"/>
          </a:xfrm>
          <a:prstGeom prst="rect">
            <a:avLst/>
          </a:prstGeom>
          <a:noFill/>
          <a:ln w="9525">
            <a:noFill/>
          </a:ln>
        </p:spPr>
        <p:txBody>
          <a:bodyPr>
            <a:spAutoFit/>
          </a:bodyPr>
          <a:lstStyle/>
          <a:p>
            <a:pPr algn="ctr">
              <a:spcBef>
                <a:spcPct val="50000"/>
              </a:spcBef>
            </a:pPr>
            <a:r>
              <a:rPr lang="zh-CN" altLang="en-US" sz="2400" b="1" dirty="0">
                <a:solidFill>
                  <a:srgbClr val="74256A"/>
                </a:solidFill>
                <a:latin typeface="微软雅黑" panose="020B0503020204020204" pitchFamily="34" charset="-122"/>
                <a:ea typeface="微软雅黑" panose="020B0503020204020204" pitchFamily="34" charset="-122"/>
              </a:rPr>
              <a:t>汇报人：****</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占位符 1">
            <a:extLst>
              <a:ext uri="{FF2B5EF4-FFF2-40B4-BE49-F238E27FC236}">
                <a16:creationId xmlns:a16="http://schemas.microsoft.com/office/drawing/2014/main" id="{8A85FE1D-F5AF-4B97-B6A2-D4E80FA5C6B6}"/>
              </a:ext>
            </a:extLst>
          </p:cNvPr>
          <p:cNvSpPr txBox="1">
            <a:spLocks/>
          </p:cNvSpPr>
          <p:nvPr/>
        </p:nvSpPr>
        <p:spPr>
          <a:xfrm>
            <a:off x="6552406" y="1219200"/>
            <a:ext cx="3060526" cy="3962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200" b="1" kern="1200" baseline="0">
                <a:solidFill>
                  <a:srgbClr val="5B0254"/>
                </a:solidFill>
                <a:latin typeface="华文细黑" panose="02010600040101010101" pitchFamily="2" charset="-122"/>
                <a:ea typeface="华文细黑" panose="02010600040101010101" pitchFamily="2"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ts val="1000"/>
              </a:spcBef>
              <a:spcAft>
                <a:spcPts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srgbClr val="74256A"/>
                </a:solidFill>
                <a:effectLst/>
                <a:uLnTx/>
                <a:uFillTx/>
                <a:latin typeface="Times New Roman" panose="02020603050405020304" pitchFamily="18" charset="0"/>
                <a:ea typeface="宋体" panose="02010600030101010101" pitchFamily="2" charset="-122"/>
                <a:cs typeface="Times New Roman" panose="02020603050405020304" pitchFamily="18" charset="0"/>
              </a:rPr>
              <a:t>一、个人简介</a:t>
            </a:r>
            <a:endParaRPr kumimoji="0" lang="en-US" altLang="zh-CN" sz="3200" b="1" i="0" u="none" strike="noStrike" kern="1200" cap="none" spc="0" normalizeH="0" baseline="0" noProof="0" dirty="0">
              <a:ln>
                <a:noFill/>
              </a:ln>
              <a:solidFill>
                <a:srgbClr val="74256A"/>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ct val="200000"/>
              </a:lnSpc>
              <a:spcBef>
                <a:spcPts val="1000"/>
              </a:spcBef>
              <a:spcAft>
                <a:spcPts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srgbClr val="74256A"/>
                </a:solidFill>
                <a:effectLst/>
                <a:uLnTx/>
                <a:uFillTx/>
                <a:latin typeface="Times New Roman" panose="02020603050405020304" pitchFamily="18" charset="0"/>
                <a:ea typeface="宋体" panose="02010600030101010101" pitchFamily="2" charset="-122"/>
                <a:cs typeface="Times New Roman" panose="02020603050405020304" pitchFamily="18" charset="0"/>
              </a:rPr>
              <a:t>二、专业基础</a:t>
            </a:r>
            <a:endParaRPr kumimoji="0" lang="en-US" altLang="zh-CN" sz="3200" b="1" i="0" u="none" strike="noStrike" kern="1200" cap="none" spc="0" normalizeH="0" baseline="0" noProof="0" dirty="0">
              <a:ln>
                <a:noFill/>
              </a:ln>
              <a:solidFill>
                <a:srgbClr val="74256A"/>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ct val="200000"/>
              </a:lnSpc>
              <a:spcBef>
                <a:spcPts val="1000"/>
              </a:spcBef>
              <a:spcAft>
                <a:spcPts val="0"/>
              </a:spcAft>
              <a:buClrTx/>
              <a:buSzTx/>
              <a:buFont typeface="Arial" panose="020B0604020202020204" pitchFamily="34" charset="0"/>
              <a:buNone/>
              <a:tabLst/>
              <a:defRPr/>
            </a:pPr>
            <a:r>
              <a:rPr lang="zh-CN" altLang="en-US" dirty="0">
                <a:solidFill>
                  <a:srgbClr val="74256A"/>
                </a:solidFill>
                <a:latin typeface="Times New Roman" panose="02020603050405020304" pitchFamily="18" charset="0"/>
                <a:ea typeface="宋体" panose="02010600030101010101" pitchFamily="2" charset="-122"/>
                <a:cs typeface="Times New Roman" panose="02020603050405020304" pitchFamily="18" charset="0"/>
              </a:rPr>
              <a:t>三、专业综合</a:t>
            </a:r>
            <a:endParaRPr kumimoji="0" lang="zh-CN" altLang="en-US" sz="3200" b="1" i="0" u="none" strike="noStrike" kern="1200" cap="none" spc="0" normalizeH="0" baseline="0" noProof="0" dirty="0">
              <a:ln>
                <a:noFill/>
              </a:ln>
              <a:solidFill>
                <a:srgbClr val="74256A"/>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9117086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E837230C-5986-4A35-9E85-159C4E0960DB}"/>
              </a:ext>
            </a:extLst>
          </p:cNvPr>
          <p:cNvSpPr txBox="1"/>
          <p:nvPr/>
        </p:nvSpPr>
        <p:spPr>
          <a:xfrm>
            <a:off x="1294606" y="2360866"/>
            <a:ext cx="9601200" cy="3436069"/>
          </a:xfrm>
          <a:prstGeom prst="rect">
            <a:avLst/>
          </a:prstGeom>
          <a:noFill/>
          <a:ln w="9525">
            <a:noFill/>
          </a:ln>
        </p:spPr>
        <p:txBody>
          <a:bodyPr wrap="square">
            <a:spAutoFit/>
          </a:bodyPr>
          <a:lstStyle/>
          <a:p>
            <a:pPr indent="0" fontAlgn="auto">
              <a:lnSpc>
                <a:spcPct val="200000"/>
              </a:lnSpc>
            </a:pPr>
            <a:r>
              <a:rPr lang="zh-CN" altLang="en-US" sz="2000" b="1" dirty="0">
                <a:latin typeface="微软雅黑" panose="020B0503020204020204" pitchFamily="34" charset="-122"/>
                <a:ea typeface="微软雅黑" panose="020B0503020204020204" pitchFamily="34" charset="-122"/>
                <a:cs typeface="黑体" panose="02010609060101010101" charset="-122"/>
              </a:rPr>
              <a:t>****，男，出生于****年**月，籍贯****</a:t>
            </a:r>
            <a:endParaRPr lang="en-US" altLang="zh-CN" sz="2000" b="1" dirty="0">
              <a:latin typeface="微软雅黑" panose="020B0503020204020204" pitchFamily="34" charset="-122"/>
              <a:ea typeface="微软雅黑" panose="020B0503020204020204" pitchFamily="34" charset="-122"/>
              <a:cs typeface="黑体" panose="02010609060101010101" charset="-122"/>
            </a:endParaRPr>
          </a:p>
          <a:p>
            <a:pPr indent="0" fontAlgn="auto">
              <a:lnSpc>
                <a:spcPct val="200000"/>
              </a:lnSpc>
            </a:pPr>
            <a:endParaRPr lang="en-US" altLang="zh-CN" sz="900" b="1" dirty="0">
              <a:latin typeface="微软雅黑" panose="020B0503020204020204" pitchFamily="34" charset="-122"/>
              <a:ea typeface="微软雅黑" panose="020B0503020204020204" pitchFamily="34" charset="-122"/>
              <a:cs typeface="黑体" panose="02010609060101010101" charset="-122"/>
            </a:endParaRPr>
          </a:p>
          <a:p>
            <a:pPr indent="0" fontAlgn="auto">
              <a:lnSpc>
                <a:spcPct val="200000"/>
              </a:lnSpc>
              <a:tabLst>
                <a:tab pos="1787525" algn="l"/>
                <a:tab pos="2689225" algn="l"/>
                <a:tab pos="5295900" algn="l"/>
                <a:tab pos="7534275" algn="l"/>
              </a:tabLst>
            </a:pPr>
            <a:r>
              <a:rPr lang="zh-CN" altLang="en-US" sz="1800" b="1" i="0" u="none" kern="1200" baseline="0" dirty="0">
                <a:solidFill>
                  <a:srgbClr val="FF0000"/>
                </a:solidFill>
                <a:latin typeface="微软雅黑" panose="020B0503020204020204" pitchFamily="34" charset="-122"/>
                <a:ea typeface="微软雅黑" panose="020B0503020204020204" pitchFamily="34" charset="-122"/>
                <a:cs typeface="黑体" panose="02010609060101010101" charset="-122"/>
              </a:rPr>
              <a:t>（学习和工作经历）</a:t>
            </a:r>
            <a:endParaRPr lang="en-US" altLang="zh-CN" sz="1800" b="1" i="0" u="none" kern="1200" baseline="0" dirty="0">
              <a:solidFill>
                <a:srgbClr val="FF0000"/>
              </a:solidFill>
              <a:latin typeface="微软雅黑" panose="020B0503020204020204" pitchFamily="34" charset="-122"/>
              <a:ea typeface="微软雅黑" panose="020B0503020204020204" pitchFamily="34" charset="-122"/>
              <a:cs typeface="黑体" panose="02010609060101010101" charset="-122"/>
            </a:endParaRPr>
          </a:p>
          <a:p>
            <a:pPr indent="0" fontAlgn="auto">
              <a:lnSpc>
                <a:spcPct val="200000"/>
              </a:lnSpc>
              <a:tabLst>
                <a:tab pos="1787525" algn="l"/>
                <a:tab pos="2689225" algn="l"/>
                <a:tab pos="5295900" algn="l"/>
                <a:tab pos="7534275" algn="l"/>
              </a:tabLst>
            </a:pPr>
            <a:r>
              <a:rPr lang="en-US" altLang="zh-CN" sz="1800" b="1" dirty="0">
                <a:latin typeface="微软雅黑" panose="020B0503020204020204" pitchFamily="34" charset="-122"/>
                <a:ea typeface="微软雅黑" panose="020B0503020204020204" pitchFamily="34" charset="-122"/>
                <a:cs typeface="黑体" panose="02010609060101010101" charset="-122"/>
              </a:rPr>
              <a:t>2018.07-</a:t>
            </a:r>
            <a:r>
              <a:rPr lang="zh-CN" altLang="en-US" sz="1800" b="1" dirty="0">
                <a:latin typeface="微软雅黑" panose="020B0503020204020204" pitchFamily="34" charset="-122"/>
                <a:ea typeface="微软雅黑" panose="020B0503020204020204" pitchFamily="34" charset="-122"/>
                <a:cs typeface="黑体" panose="02010609060101010101" charset="-122"/>
              </a:rPr>
              <a:t>至今                  ****公司        </a:t>
            </a:r>
            <a:r>
              <a:rPr lang="en-US" altLang="zh-CN" sz="1800" b="1" dirty="0">
                <a:latin typeface="微软雅黑" panose="020B0503020204020204" pitchFamily="34" charset="-122"/>
                <a:ea typeface="微软雅黑" panose="020B0503020204020204" pitchFamily="34" charset="-122"/>
                <a:cs typeface="黑体" panose="02010609060101010101" charset="-122"/>
              </a:rPr>
              <a:t>*</a:t>
            </a:r>
            <a:r>
              <a:rPr lang="zh-CN" altLang="en-US" sz="1800" b="1" dirty="0">
                <a:latin typeface="微软雅黑" panose="020B0503020204020204" pitchFamily="34" charset="-122"/>
                <a:ea typeface="微软雅黑" panose="020B0503020204020204" pitchFamily="34" charset="-122"/>
                <a:cs typeface="黑体" panose="02010609060101010101" charset="-122"/>
              </a:rPr>
              <a:t>***（职位</a:t>
            </a:r>
            <a:r>
              <a:rPr lang="en-US" altLang="zh-CN" sz="1800" b="1" dirty="0">
                <a:latin typeface="微软雅黑" panose="020B0503020204020204" pitchFamily="34" charset="-122"/>
                <a:ea typeface="微软雅黑" panose="020B0503020204020204" pitchFamily="34" charset="-122"/>
                <a:cs typeface="黑体" panose="02010609060101010101" charset="-122"/>
              </a:rPr>
              <a:t>/</a:t>
            </a:r>
            <a:r>
              <a:rPr lang="zh-CN" altLang="en-US" sz="1800" b="1" dirty="0">
                <a:latin typeface="微软雅黑" panose="020B0503020204020204" pitchFamily="34" charset="-122"/>
                <a:ea typeface="微软雅黑" panose="020B0503020204020204" pitchFamily="34" charset="-122"/>
                <a:cs typeface="黑体" panose="02010609060101010101" charset="-122"/>
              </a:rPr>
              <a:t>职务</a:t>
            </a:r>
            <a:r>
              <a:rPr lang="en-US" altLang="zh-CN" sz="1800" b="1" dirty="0">
                <a:latin typeface="微软雅黑" panose="020B0503020204020204" pitchFamily="34" charset="-122"/>
                <a:ea typeface="微软雅黑" panose="020B0503020204020204" pitchFamily="34" charset="-122"/>
                <a:cs typeface="黑体" panose="02010609060101010101" charset="-122"/>
              </a:rPr>
              <a:t>/</a:t>
            </a:r>
            <a:r>
              <a:rPr lang="zh-CN" altLang="en-US" sz="1800" b="1" dirty="0">
                <a:latin typeface="微软雅黑" panose="020B0503020204020204" pitchFamily="34" charset="-122"/>
                <a:ea typeface="微软雅黑" panose="020B0503020204020204" pitchFamily="34" charset="-122"/>
                <a:cs typeface="黑体" panose="02010609060101010101" charset="-122"/>
              </a:rPr>
              <a:t>职称等）</a:t>
            </a:r>
            <a:endParaRPr lang="en-US" altLang="zh-CN" sz="1800" b="1" dirty="0">
              <a:latin typeface="微软雅黑" panose="020B0503020204020204" pitchFamily="34" charset="-122"/>
              <a:ea typeface="微软雅黑" panose="020B0503020204020204" pitchFamily="34" charset="-122"/>
              <a:cs typeface="黑体" panose="02010609060101010101" charset="-122"/>
            </a:endParaRPr>
          </a:p>
          <a:p>
            <a:pPr marL="0" marR="0" lvl="0" indent="0" algn="l" defTabSz="914400" rtl="0" eaLnBrk="0" fontAlgn="auto" latinLnBrk="0" hangingPunct="0">
              <a:lnSpc>
                <a:spcPct val="200000"/>
              </a:lnSpc>
              <a:spcBef>
                <a:spcPct val="0"/>
              </a:spcBef>
              <a:spcAft>
                <a:spcPct val="0"/>
              </a:spcAft>
              <a:buClrTx/>
              <a:buSzTx/>
              <a:buFontTx/>
              <a:buNone/>
              <a:tabLst>
                <a:tab pos="1787525" algn="l"/>
                <a:tab pos="2689225" algn="l"/>
                <a:tab pos="5295900" algn="l"/>
                <a:tab pos="7534275" algn="l"/>
              </a:tabLst>
              <a:defRPr/>
            </a:pPr>
            <a:r>
              <a:rPr lang="en-US" altLang="zh-CN" sz="1800" b="1" dirty="0">
                <a:latin typeface="微软雅黑" panose="020B0503020204020204" pitchFamily="34" charset="-122"/>
                <a:ea typeface="微软雅黑" panose="020B0503020204020204" pitchFamily="34" charset="-122"/>
                <a:cs typeface="黑体" panose="02010609060101010101" charset="-122"/>
              </a:rPr>
              <a:t>2016.09-2018.06	</a:t>
            </a:r>
            <a:r>
              <a:rPr lang="zh-CN" altLang="en-US" sz="1800" b="1" dirty="0">
                <a:latin typeface="微软雅黑" panose="020B0503020204020204" pitchFamily="34" charset="-122"/>
                <a:ea typeface="微软雅黑" panose="020B0503020204020204" pitchFamily="34" charset="-122"/>
                <a:cs typeface="黑体" panose="02010609060101010101" charset="-122"/>
              </a:rPr>
              <a:t>**大学</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****学院</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微电子学与固体电子学</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硕士学位</a:t>
            </a:r>
          </a:p>
          <a:p>
            <a:pPr indent="0" fontAlgn="auto">
              <a:lnSpc>
                <a:spcPct val="200000"/>
              </a:lnSpc>
              <a:tabLst>
                <a:tab pos="1787525" algn="l"/>
                <a:tab pos="2689225" algn="l"/>
                <a:tab pos="5295900" algn="l"/>
                <a:tab pos="7534275" algn="l"/>
              </a:tabLst>
            </a:pPr>
            <a:r>
              <a:rPr lang="en-US" altLang="zh-CN" sz="1800" b="1" dirty="0">
                <a:latin typeface="微软雅黑" panose="020B0503020204020204" pitchFamily="34" charset="-122"/>
                <a:ea typeface="微软雅黑" panose="020B0503020204020204" pitchFamily="34" charset="-122"/>
                <a:cs typeface="黑体" panose="02010609060101010101" charset="-122"/>
              </a:rPr>
              <a:t>2011.09-2015.06	</a:t>
            </a:r>
            <a:r>
              <a:rPr lang="zh-CN" altLang="en-US" sz="1800" b="1" dirty="0">
                <a:latin typeface="微软雅黑" panose="020B0503020204020204" pitchFamily="34" charset="-122"/>
                <a:ea typeface="微软雅黑" panose="020B0503020204020204" pitchFamily="34" charset="-122"/>
                <a:cs typeface="黑体" panose="02010609060101010101" charset="-122"/>
              </a:rPr>
              <a:t>**大学</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****学院</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微电子学</a:t>
            </a:r>
            <a:r>
              <a:rPr lang="en-US" altLang="zh-CN" sz="1800" b="1" dirty="0">
                <a:latin typeface="微软雅黑" panose="020B0503020204020204" pitchFamily="34" charset="-122"/>
                <a:ea typeface="微软雅黑" panose="020B0503020204020204" pitchFamily="34" charset="-122"/>
                <a:cs typeface="黑体" panose="02010609060101010101" charset="-122"/>
              </a:rPr>
              <a:t>	            </a:t>
            </a:r>
            <a:r>
              <a:rPr lang="zh-CN" altLang="en-US" sz="1800" b="1" dirty="0">
                <a:latin typeface="微软雅黑" panose="020B0503020204020204" pitchFamily="34" charset="-122"/>
                <a:ea typeface="微软雅黑" panose="020B0503020204020204" pitchFamily="34" charset="-122"/>
                <a:cs typeface="黑体" panose="02010609060101010101" charset="-122"/>
              </a:rPr>
              <a:t>学士学位</a:t>
            </a:r>
          </a:p>
          <a:p>
            <a:pPr indent="0" fontAlgn="auto">
              <a:lnSpc>
                <a:spcPct val="200000"/>
              </a:lnSpc>
            </a:pPr>
            <a:endParaRPr lang="en-US" altLang="zh-CN" sz="900" b="1" dirty="0">
              <a:solidFill>
                <a:srgbClr val="014B88"/>
              </a:solidFill>
              <a:latin typeface="微软雅黑" panose="020B0503020204020204" pitchFamily="34" charset="-122"/>
              <a:ea typeface="微软雅黑" panose="020B0503020204020204" pitchFamily="34" charset="-122"/>
              <a:cs typeface="黑体" panose="02010609060101010101" charset="-122"/>
            </a:endParaRPr>
          </a:p>
        </p:txBody>
      </p:sp>
      <p:sp>
        <p:nvSpPr>
          <p:cNvPr id="7" name="文本框 6">
            <a:extLst>
              <a:ext uri="{FF2B5EF4-FFF2-40B4-BE49-F238E27FC236}">
                <a16:creationId xmlns:a16="http://schemas.microsoft.com/office/drawing/2014/main" id="{EBED8A21-88E4-487C-A823-B6433A6E446F}"/>
              </a:ext>
            </a:extLst>
          </p:cNvPr>
          <p:cNvSpPr txBox="1"/>
          <p:nvPr/>
        </p:nvSpPr>
        <p:spPr>
          <a:xfrm>
            <a:off x="608806" y="1051540"/>
            <a:ext cx="10972800" cy="881523"/>
          </a:xfrm>
          <a:prstGeom prst="rect">
            <a:avLst/>
          </a:prstGeom>
          <a:noFill/>
          <a:ln w="9525">
            <a:noFill/>
          </a:ln>
        </p:spPr>
        <p:txBody>
          <a:bodyPr wrap="square">
            <a:spAutoFit/>
          </a:bodyPr>
          <a:lstStyle/>
          <a:p>
            <a:pPr indent="0" algn="ctr" fontAlgn="auto"/>
            <a:r>
              <a:rPr lang="zh-CN" altLang="en-US" sz="3600" b="1" dirty="0">
                <a:solidFill>
                  <a:srgbClr val="74256A"/>
                </a:solidFill>
                <a:latin typeface="微软雅黑" panose="020B0503020204020204" pitchFamily="34" charset="-122"/>
                <a:ea typeface="微软雅黑" panose="020B0503020204020204" pitchFamily="34" charset="-122"/>
                <a:cs typeface="+mj-cs"/>
              </a:rPr>
              <a:t>一、个人简介</a:t>
            </a:r>
            <a:endParaRPr lang="en-US" altLang="zh-CN" sz="3600" b="1" dirty="0">
              <a:solidFill>
                <a:srgbClr val="74256A"/>
              </a:solidFill>
              <a:latin typeface="微软雅黑" panose="020B0503020204020204" pitchFamily="34" charset="-122"/>
              <a:ea typeface="微软雅黑" panose="020B0503020204020204" pitchFamily="34" charset="-122"/>
              <a:cs typeface="+mj-cs"/>
            </a:endParaRPr>
          </a:p>
          <a:p>
            <a:pPr indent="0" algn="ctr" fontAlgn="auto">
              <a:lnSpc>
                <a:spcPct val="200000"/>
              </a:lnSpc>
            </a:pPr>
            <a:endParaRPr lang="en-US" altLang="zh-CN" sz="900" b="1" dirty="0">
              <a:solidFill>
                <a:srgbClr val="74256A"/>
              </a:solidFill>
              <a:latin typeface="微软雅黑" panose="020B0503020204020204" pitchFamily="34" charset="-122"/>
              <a:ea typeface="微软雅黑" panose="020B0503020204020204" pitchFamily="34" charset="-122"/>
              <a:cs typeface="黑体" panose="02010609060101010101" charset="-122"/>
            </a:endParaRPr>
          </a:p>
        </p:txBody>
      </p:sp>
      <p:sp>
        <p:nvSpPr>
          <p:cNvPr id="9" name="文本框 8">
            <a:extLst>
              <a:ext uri="{FF2B5EF4-FFF2-40B4-BE49-F238E27FC236}">
                <a16:creationId xmlns:a16="http://schemas.microsoft.com/office/drawing/2014/main" id="{BE68739C-8AAE-446E-9286-C722E87D5DCE}"/>
              </a:ext>
            </a:extLst>
          </p:cNvPr>
          <p:cNvSpPr txBox="1"/>
          <p:nvPr/>
        </p:nvSpPr>
        <p:spPr>
          <a:xfrm>
            <a:off x="378618" y="1665679"/>
            <a:ext cx="10591800" cy="369332"/>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zh-CN" altLang="en-US" sz="1800" b="1" i="0" u="none" kern="1200" baseline="0" dirty="0">
                <a:solidFill>
                  <a:srgbClr val="FF0000"/>
                </a:solidFill>
                <a:latin typeface="微软雅黑" panose="020B0503020204020204" pitchFamily="34" charset="-122"/>
                <a:ea typeface="微软雅黑" panose="020B0503020204020204" pitchFamily="34" charset="-122"/>
                <a:cs typeface="黑体" panose="02010609060101010101" charset="-122"/>
              </a:rPr>
              <a:t>（不限于以下内容，自行增删、排版、美化）</a:t>
            </a:r>
            <a:endParaRPr lang="en-US" altLang="zh-CN" sz="900" b="1" dirty="0">
              <a:solidFill>
                <a:srgbClr val="FF0000"/>
              </a:solidFill>
              <a:latin typeface="微软雅黑" panose="020B0503020204020204" pitchFamily="34" charset="-122"/>
              <a:ea typeface="微软雅黑" panose="020B0503020204020204" pitchFamily="34" charset="-122"/>
              <a:cs typeface="黑体" panose="02010609060101010101" charset="-122"/>
            </a:endParaRPr>
          </a:p>
        </p:txBody>
      </p:sp>
      <p:sp>
        <p:nvSpPr>
          <p:cNvPr id="5" name="矩形 4">
            <a:extLst>
              <a:ext uri="{FF2B5EF4-FFF2-40B4-BE49-F238E27FC236}">
                <a16:creationId xmlns:a16="http://schemas.microsoft.com/office/drawing/2014/main" id="{40734D55-BF0A-4EF0-A54D-3D447E456389}"/>
              </a:ext>
            </a:extLst>
          </p:cNvPr>
          <p:cNvSpPr/>
          <p:nvPr/>
        </p:nvSpPr>
        <p:spPr bwMode="auto">
          <a:xfrm>
            <a:off x="8990806" y="1665679"/>
            <a:ext cx="1676400" cy="205740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1800" b="0" i="0" u="none" strike="noStrike" cap="none" normalizeH="0" baseline="0" dirty="0">
                <a:ln>
                  <a:noFill/>
                </a:ln>
                <a:solidFill>
                  <a:schemeClr val="tx1"/>
                </a:solidFill>
                <a:effectLst/>
                <a:latin typeface="Arial" panose="020B0604020202020204" pitchFamily="34" charset="0"/>
              </a:rPr>
              <a:t>本人照片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E837230C-5986-4A35-9E85-159C4E0960DB}"/>
              </a:ext>
            </a:extLst>
          </p:cNvPr>
          <p:cNvSpPr txBox="1"/>
          <p:nvPr/>
        </p:nvSpPr>
        <p:spPr>
          <a:xfrm>
            <a:off x="608806" y="1051540"/>
            <a:ext cx="10972800" cy="881523"/>
          </a:xfrm>
          <a:prstGeom prst="rect">
            <a:avLst/>
          </a:prstGeom>
          <a:noFill/>
          <a:ln w="9525">
            <a:noFill/>
          </a:ln>
        </p:spPr>
        <p:txBody>
          <a:bodyPr wrap="square">
            <a:spAutoFit/>
          </a:bodyPr>
          <a:lstStyle/>
          <a:p>
            <a:pPr indent="0" algn="ctr" fontAlgn="auto"/>
            <a:r>
              <a:rPr lang="zh-CN" altLang="en-US" sz="3600" b="1" dirty="0">
                <a:solidFill>
                  <a:srgbClr val="74256A"/>
                </a:solidFill>
                <a:latin typeface="微软雅黑" panose="020B0503020204020204" pitchFamily="34" charset="-122"/>
                <a:ea typeface="微软雅黑" panose="020B0503020204020204" pitchFamily="34" charset="-122"/>
                <a:cs typeface="+mj-cs"/>
              </a:rPr>
              <a:t>二、专业基础</a:t>
            </a:r>
            <a:endParaRPr lang="en-US" altLang="zh-CN" sz="3600" b="1" dirty="0">
              <a:solidFill>
                <a:srgbClr val="74256A"/>
              </a:solidFill>
              <a:latin typeface="微软雅黑" panose="020B0503020204020204" pitchFamily="34" charset="-122"/>
              <a:ea typeface="微软雅黑" panose="020B0503020204020204" pitchFamily="34" charset="-122"/>
              <a:cs typeface="+mj-cs"/>
            </a:endParaRPr>
          </a:p>
          <a:p>
            <a:pPr indent="0" algn="ctr" fontAlgn="auto">
              <a:lnSpc>
                <a:spcPct val="200000"/>
              </a:lnSpc>
            </a:pPr>
            <a:endParaRPr lang="en-US" altLang="zh-CN" sz="900" b="1" dirty="0">
              <a:solidFill>
                <a:srgbClr val="74256A"/>
              </a:solidFill>
              <a:latin typeface="微软雅黑" panose="020B0503020204020204" pitchFamily="34" charset="-122"/>
              <a:ea typeface="微软雅黑" panose="020B0503020204020204" pitchFamily="34" charset="-122"/>
              <a:cs typeface="黑体" panose="02010609060101010101" charset="-122"/>
            </a:endParaRPr>
          </a:p>
        </p:txBody>
      </p:sp>
      <p:sp>
        <p:nvSpPr>
          <p:cNvPr id="4" name="文本框 3">
            <a:extLst>
              <a:ext uri="{FF2B5EF4-FFF2-40B4-BE49-F238E27FC236}">
                <a16:creationId xmlns:a16="http://schemas.microsoft.com/office/drawing/2014/main" id="{D3335C5B-EE0F-459B-BF73-C29270D1C012}"/>
              </a:ext>
            </a:extLst>
          </p:cNvPr>
          <p:cNvSpPr txBox="1"/>
          <p:nvPr/>
        </p:nvSpPr>
        <p:spPr>
          <a:xfrm>
            <a:off x="378618" y="2241475"/>
            <a:ext cx="10591800" cy="784830"/>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1.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本科专业、所学课程、成绩</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endParaRPr lang="en-US" altLang="zh-CN" sz="900" b="1" dirty="0">
              <a:solidFill>
                <a:srgbClr val="014B88"/>
              </a:solidFill>
              <a:latin typeface="微软雅黑" panose="020B0503020204020204" pitchFamily="34" charset="-122"/>
              <a:ea typeface="微软雅黑" panose="020B0503020204020204" pitchFamily="34" charset="-122"/>
              <a:cs typeface="黑体" panose="02010609060101010101" charset="-122"/>
            </a:endParaRPr>
          </a:p>
        </p:txBody>
      </p:sp>
      <p:sp>
        <p:nvSpPr>
          <p:cNvPr id="5" name="文本框 4">
            <a:extLst>
              <a:ext uri="{FF2B5EF4-FFF2-40B4-BE49-F238E27FC236}">
                <a16:creationId xmlns:a16="http://schemas.microsoft.com/office/drawing/2014/main" id="{D5702E97-D7DA-4D6B-B73E-7CCF394F86AA}"/>
              </a:ext>
            </a:extLst>
          </p:cNvPr>
          <p:cNvSpPr txBox="1"/>
          <p:nvPr/>
        </p:nvSpPr>
        <p:spPr>
          <a:xfrm>
            <a:off x="378618" y="3308993"/>
            <a:ext cx="10591800" cy="784830"/>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2.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硕士专业、所学课程、成绩</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endParaRPr lang="en-US" altLang="zh-CN" sz="900" b="1" dirty="0">
              <a:solidFill>
                <a:srgbClr val="014B88"/>
              </a:solidFill>
              <a:latin typeface="微软雅黑" panose="020B0503020204020204" pitchFamily="34" charset="-122"/>
              <a:ea typeface="微软雅黑" panose="020B0503020204020204" pitchFamily="34" charset="-122"/>
              <a:cs typeface="黑体" panose="02010609060101010101" charset="-122"/>
            </a:endParaRPr>
          </a:p>
        </p:txBody>
      </p:sp>
      <p:sp>
        <p:nvSpPr>
          <p:cNvPr id="7" name="文本框 6">
            <a:extLst>
              <a:ext uri="{FF2B5EF4-FFF2-40B4-BE49-F238E27FC236}">
                <a16:creationId xmlns:a16="http://schemas.microsoft.com/office/drawing/2014/main" id="{5BDE61AE-4C83-4432-B7CD-A283DF3E3ADB}"/>
              </a:ext>
            </a:extLst>
          </p:cNvPr>
          <p:cNvSpPr txBox="1"/>
          <p:nvPr/>
        </p:nvSpPr>
        <p:spPr>
          <a:xfrm>
            <a:off x="341312" y="4267200"/>
            <a:ext cx="10591800" cy="784830"/>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3.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参加过的课外实践活动</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*******（如：实习、实践、学生工作、科技竞赛、创新创业等）</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endParaRPr lang="en-US" altLang="zh-CN" sz="900" b="1" dirty="0">
              <a:solidFill>
                <a:srgbClr val="014B88"/>
              </a:solidFill>
              <a:latin typeface="微软雅黑" panose="020B0503020204020204" pitchFamily="34" charset="-122"/>
              <a:ea typeface="微软雅黑" panose="020B0503020204020204" pitchFamily="34" charset="-122"/>
              <a:cs typeface="黑体" panose="02010609060101010101" charset="-122"/>
            </a:endParaRPr>
          </a:p>
        </p:txBody>
      </p:sp>
      <p:sp>
        <p:nvSpPr>
          <p:cNvPr id="8" name="文本框 7">
            <a:extLst>
              <a:ext uri="{FF2B5EF4-FFF2-40B4-BE49-F238E27FC236}">
                <a16:creationId xmlns:a16="http://schemas.microsoft.com/office/drawing/2014/main" id="{AC502DA9-E362-4149-B0BA-DA58988E4BE9}"/>
              </a:ext>
            </a:extLst>
          </p:cNvPr>
          <p:cNvSpPr txBox="1"/>
          <p:nvPr/>
        </p:nvSpPr>
        <p:spPr>
          <a:xfrm>
            <a:off x="350043" y="5606534"/>
            <a:ext cx="10591800" cy="646331"/>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4.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其他展现考生具备完成博士研究课题能力的专业基础相关材料（可选）</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rPr>
              <a:t>*******（如：获得的专业基础相关的证书、资质、证明等）</a:t>
            </a:r>
            <a:endParaRPr lang="en-US" altLang="zh-CN"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F9837528-3457-4F71-AB38-88A8A41B06F3}"/>
              </a:ext>
            </a:extLst>
          </p:cNvPr>
          <p:cNvSpPr txBox="1"/>
          <p:nvPr/>
        </p:nvSpPr>
        <p:spPr>
          <a:xfrm>
            <a:off x="378618" y="1665679"/>
            <a:ext cx="10591800" cy="369332"/>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zh-CN" altLang="en-US" sz="1800" b="1" i="0" u="none" kern="1200" baseline="0" dirty="0">
                <a:solidFill>
                  <a:srgbClr val="FF0000"/>
                </a:solidFill>
                <a:latin typeface="微软雅黑" panose="020B0503020204020204" pitchFamily="34" charset="-122"/>
                <a:ea typeface="微软雅黑" panose="020B0503020204020204" pitchFamily="34" charset="-122"/>
                <a:cs typeface="黑体" panose="02010609060101010101" charset="-122"/>
              </a:rPr>
              <a:t>（不限于以下内容，自行增删、排版、美化）</a:t>
            </a:r>
            <a:endParaRPr lang="en-US" altLang="zh-CN" sz="900" b="1" dirty="0">
              <a:solidFill>
                <a:srgbClr val="FF0000"/>
              </a:solidFill>
              <a:latin typeface="微软雅黑" panose="020B0503020204020204" pitchFamily="34" charset="-122"/>
              <a:ea typeface="微软雅黑" panose="020B0503020204020204" pitchFamily="34" charset="-122"/>
              <a:cs typeface="黑体" panose="02010609060101010101" charset="-122"/>
            </a:endParaRPr>
          </a:p>
        </p:txBody>
      </p:sp>
    </p:spTree>
    <p:extLst>
      <p:ext uri="{BB962C8B-B14F-4D97-AF65-F5344CB8AC3E}">
        <p14:creationId xmlns:p14="http://schemas.microsoft.com/office/powerpoint/2010/main" val="2707761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D3335C5B-EE0F-459B-BF73-C29270D1C012}"/>
              </a:ext>
            </a:extLst>
          </p:cNvPr>
          <p:cNvSpPr txBox="1"/>
          <p:nvPr/>
        </p:nvSpPr>
        <p:spPr>
          <a:xfrm>
            <a:off x="465137" y="2084105"/>
            <a:ext cx="10972800" cy="923330"/>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1.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硕士阶段的研究课题</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45720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重点围绕硕士阶段的研究课题和取得成果。包括：课题的研究背景及意义、研究内容、技术路线、所解决的关键问题和创新点，以及取得的专利、发表的学术论文、成果应用情况、参与项目情况等</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p:txBody>
      </p:sp>
      <p:sp>
        <p:nvSpPr>
          <p:cNvPr id="10" name="文本框 9">
            <a:extLst>
              <a:ext uri="{FF2B5EF4-FFF2-40B4-BE49-F238E27FC236}">
                <a16:creationId xmlns:a16="http://schemas.microsoft.com/office/drawing/2014/main" id="{E11DF990-D147-49E8-9BE5-66E0912F3A46}"/>
              </a:ext>
            </a:extLst>
          </p:cNvPr>
          <p:cNvSpPr txBox="1"/>
          <p:nvPr/>
        </p:nvSpPr>
        <p:spPr>
          <a:xfrm>
            <a:off x="483393" y="3048000"/>
            <a:ext cx="10972800" cy="1200329"/>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2. </a:t>
            </a:r>
            <a:r>
              <a:rPr lang="zh-CN" altLang="en-US" b="1" dirty="0">
                <a:latin typeface="微软雅黑" panose="020B0503020204020204" pitchFamily="34" charset="-122"/>
                <a:ea typeface="微软雅黑" panose="020B0503020204020204" pitchFamily="34" charset="-122"/>
                <a:cs typeface="黑体" panose="02010609060101010101" charset="-122"/>
              </a:rPr>
              <a:t>现从事的工作</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45720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已经参加工作的考生和定向报考考生需要介绍现从事的工作及专业方向，参与过的课题和本人承担的任务、贡献等，以及获得的成果，如主持和参与的重大重点项目、获奖、专利、论文、制定标准、技术成果转化和应用等</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p:txBody>
      </p:sp>
      <p:sp>
        <p:nvSpPr>
          <p:cNvPr id="11" name="文本框 10">
            <a:extLst>
              <a:ext uri="{FF2B5EF4-FFF2-40B4-BE49-F238E27FC236}">
                <a16:creationId xmlns:a16="http://schemas.microsoft.com/office/drawing/2014/main" id="{1DA702B0-8EED-4266-80EF-85C155B768D2}"/>
              </a:ext>
            </a:extLst>
          </p:cNvPr>
          <p:cNvSpPr txBox="1"/>
          <p:nvPr/>
        </p:nvSpPr>
        <p:spPr>
          <a:xfrm>
            <a:off x="483393" y="4442516"/>
            <a:ext cx="10972800" cy="646331"/>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3. </a:t>
            </a:r>
            <a:r>
              <a:rPr lang="zh-CN" altLang="en-US" b="1" dirty="0">
                <a:latin typeface="微软雅黑" panose="020B0503020204020204" pitchFamily="34" charset="-122"/>
                <a:ea typeface="微软雅黑" panose="020B0503020204020204" pitchFamily="34" charset="-122"/>
                <a:cs typeface="黑体" panose="02010609060101010101" charset="-122"/>
              </a:rPr>
              <a:t>拟开展的研究方向及规划</a:t>
            </a:r>
            <a:r>
              <a:rPr lang="zh-CN" altLang="en-US" b="1" dirty="0">
                <a:solidFill>
                  <a:srgbClr val="FF0000"/>
                </a:solidFill>
                <a:latin typeface="微软雅黑" panose="020B0503020204020204" pitchFamily="34" charset="-122"/>
                <a:ea typeface="微软雅黑" panose="020B0503020204020204" pitchFamily="34" charset="-122"/>
                <a:cs typeface="黑体" panose="02010609060101010101" charset="-122"/>
              </a:rPr>
              <a:t>（此项为所有报考考生必须汇报项）</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45720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cs typeface="黑体" panose="02010609060101010101" charset="-122"/>
              </a:rPr>
              <a:t>报考的</a:t>
            </a:r>
            <a:r>
              <a:rPr lang="zh-CN" altLang="en-US" b="1" dirty="0">
                <a:latin typeface="微软雅黑" panose="020B0503020204020204" pitchFamily="34" charset="-122"/>
                <a:ea typeface="微软雅黑" panose="020B0503020204020204" pitchFamily="34" charset="-122"/>
              </a:rPr>
              <a:t>方向</a:t>
            </a:r>
            <a:r>
              <a:rPr lang="zh-CN" altLang="en-US" b="1" dirty="0">
                <a:latin typeface="微软雅黑" panose="020B0503020204020204" pitchFamily="34" charset="-122"/>
                <a:ea typeface="微软雅黑" panose="020B0503020204020204" pitchFamily="34" charset="-122"/>
                <a:cs typeface="黑体" panose="02010609060101010101" charset="-122"/>
              </a:rPr>
              <a:t>（不能透露报考导师信息）、拟开展的课题及规划、前期研究基础、预期研究成果等</a:t>
            </a:r>
            <a:endParaRPr lang="en-US" altLang="zh-CN" b="1" dirty="0">
              <a:latin typeface="微软雅黑" panose="020B0503020204020204" pitchFamily="34" charset="-122"/>
              <a:ea typeface="微软雅黑" panose="020B0503020204020204" pitchFamily="34" charset="-122"/>
              <a:cs typeface="黑体" panose="02010609060101010101" charset="-122"/>
            </a:endParaRPr>
          </a:p>
        </p:txBody>
      </p:sp>
      <p:sp>
        <p:nvSpPr>
          <p:cNvPr id="12" name="文本框 11">
            <a:extLst>
              <a:ext uri="{FF2B5EF4-FFF2-40B4-BE49-F238E27FC236}">
                <a16:creationId xmlns:a16="http://schemas.microsoft.com/office/drawing/2014/main" id="{6342D20B-CA96-4610-9080-A4AB2DF18A86}"/>
              </a:ext>
            </a:extLst>
          </p:cNvPr>
          <p:cNvSpPr txBox="1"/>
          <p:nvPr/>
        </p:nvSpPr>
        <p:spPr>
          <a:xfrm>
            <a:off x="608806" y="1051540"/>
            <a:ext cx="10972800" cy="881523"/>
          </a:xfrm>
          <a:prstGeom prst="rect">
            <a:avLst/>
          </a:prstGeom>
          <a:noFill/>
          <a:ln w="9525">
            <a:noFill/>
          </a:ln>
        </p:spPr>
        <p:txBody>
          <a:bodyPr wrap="square">
            <a:spAutoFit/>
          </a:bodyPr>
          <a:lstStyle/>
          <a:p>
            <a:pPr indent="0" algn="ctr" fontAlgn="auto"/>
            <a:r>
              <a:rPr lang="zh-CN" altLang="en-US" sz="3600" b="1" dirty="0">
                <a:solidFill>
                  <a:srgbClr val="74256A"/>
                </a:solidFill>
                <a:latin typeface="微软雅黑" panose="020B0503020204020204" pitchFamily="34" charset="-122"/>
                <a:ea typeface="微软雅黑" panose="020B0503020204020204" pitchFamily="34" charset="-122"/>
                <a:cs typeface="+mj-cs"/>
              </a:rPr>
              <a:t>三、专业综合</a:t>
            </a:r>
            <a:endParaRPr lang="en-US" altLang="zh-CN" sz="3600" b="1" dirty="0">
              <a:solidFill>
                <a:srgbClr val="74256A"/>
              </a:solidFill>
              <a:latin typeface="微软雅黑" panose="020B0503020204020204" pitchFamily="34" charset="-122"/>
              <a:ea typeface="微软雅黑" panose="020B0503020204020204" pitchFamily="34" charset="-122"/>
              <a:cs typeface="+mj-cs"/>
            </a:endParaRPr>
          </a:p>
          <a:p>
            <a:pPr indent="0" algn="ctr" fontAlgn="auto">
              <a:lnSpc>
                <a:spcPct val="200000"/>
              </a:lnSpc>
            </a:pPr>
            <a:endParaRPr lang="en-US" altLang="zh-CN" sz="900" b="1" dirty="0">
              <a:solidFill>
                <a:srgbClr val="74256A"/>
              </a:solidFill>
              <a:latin typeface="微软雅黑" panose="020B0503020204020204" pitchFamily="34" charset="-122"/>
              <a:ea typeface="微软雅黑" panose="020B0503020204020204" pitchFamily="34" charset="-122"/>
              <a:cs typeface="黑体" panose="02010609060101010101" charset="-122"/>
            </a:endParaRPr>
          </a:p>
        </p:txBody>
      </p:sp>
      <p:sp>
        <p:nvSpPr>
          <p:cNvPr id="13" name="文本框 12">
            <a:extLst>
              <a:ext uri="{FF2B5EF4-FFF2-40B4-BE49-F238E27FC236}">
                <a16:creationId xmlns:a16="http://schemas.microsoft.com/office/drawing/2014/main" id="{33DD6EE6-CD1B-4264-BD49-2CBA0AAFA0BB}"/>
              </a:ext>
            </a:extLst>
          </p:cNvPr>
          <p:cNvSpPr txBox="1"/>
          <p:nvPr/>
        </p:nvSpPr>
        <p:spPr>
          <a:xfrm>
            <a:off x="483393" y="5292559"/>
            <a:ext cx="10972800" cy="369332"/>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4. </a:t>
            </a:r>
            <a:r>
              <a:rPr lang="zh-CN" altLang="en-US" b="1" dirty="0">
                <a:latin typeface="微软雅黑" panose="020B0503020204020204" pitchFamily="34" charset="-122"/>
                <a:ea typeface="微软雅黑" panose="020B0503020204020204" pitchFamily="34" charset="-122"/>
                <a:cs typeface="黑体" panose="02010609060101010101" charset="-122"/>
              </a:rPr>
              <a:t>现有平台、工作条件及经费保障</a:t>
            </a:r>
            <a:r>
              <a:rPr lang="zh-CN" altLang="en-US" b="1" dirty="0">
                <a:solidFill>
                  <a:srgbClr val="FF0000"/>
                </a:solidFill>
                <a:latin typeface="微软雅黑" panose="020B0503020204020204" pitchFamily="34" charset="-122"/>
                <a:ea typeface="微软雅黑" panose="020B0503020204020204" pitchFamily="34" charset="-122"/>
                <a:cs typeface="黑体" panose="02010609060101010101" charset="-122"/>
              </a:rPr>
              <a:t>（定向报考考生该项为必须汇报项）</a:t>
            </a:r>
            <a:endParaRPr lang="en-US" altLang="zh-CN" b="1" dirty="0">
              <a:solidFill>
                <a:srgbClr val="FF0000"/>
              </a:solidFill>
              <a:latin typeface="微软雅黑" panose="020B0503020204020204" pitchFamily="34" charset="-122"/>
              <a:ea typeface="微软雅黑" panose="020B0503020204020204" pitchFamily="34" charset="-122"/>
              <a:cs typeface="黑体" panose="02010609060101010101" charset="-122"/>
            </a:endParaRPr>
          </a:p>
        </p:txBody>
      </p:sp>
      <p:sp>
        <p:nvSpPr>
          <p:cNvPr id="14" name="文本框 13">
            <a:extLst>
              <a:ext uri="{FF2B5EF4-FFF2-40B4-BE49-F238E27FC236}">
                <a16:creationId xmlns:a16="http://schemas.microsoft.com/office/drawing/2014/main" id="{37EEE7F2-0407-4F63-8DAC-7FD0B44D2846}"/>
              </a:ext>
            </a:extLst>
          </p:cNvPr>
          <p:cNvSpPr txBox="1"/>
          <p:nvPr/>
        </p:nvSpPr>
        <p:spPr>
          <a:xfrm>
            <a:off x="378618" y="1665679"/>
            <a:ext cx="10591800" cy="369332"/>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zh-CN" altLang="en-US" sz="1800" b="1" i="0" u="none" kern="1200" baseline="0" dirty="0">
                <a:solidFill>
                  <a:srgbClr val="FF0000"/>
                </a:solidFill>
                <a:latin typeface="微软雅黑" panose="020B0503020204020204" pitchFamily="34" charset="-122"/>
                <a:ea typeface="微软雅黑" panose="020B0503020204020204" pitchFamily="34" charset="-122"/>
                <a:cs typeface="黑体" panose="02010609060101010101" charset="-122"/>
              </a:rPr>
              <a:t>（不限于以下内容，自行增删、排版、美化）</a:t>
            </a:r>
            <a:endParaRPr lang="en-US" altLang="zh-CN" sz="900" b="1" dirty="0">
              <a:solidFill>
                <a:srgbClr val="FF0000"/>
              </a:solidFill>
              <a:latin typeface="微软雅黑" panose="020B0503020204020204" pitchFamily="34" charset="-122"/>
              <a:ea typeface="微软雅黑" panose="020B0503020204020204" pitchFamily="34" charset="-122"/>
              <a:cs typeface="黑体" panose="02010609060101010101" charset="-122"/>
            </a:endParaRPr>
          </a:p>
        </p:txBody>
      </p:sp>
      <p:sp>
        <p:nvSpPr>
          <p:cNvPr id="15" name="文本框 14">
            <a:extLst>
              <a:ext uri="{FF2B5EF4-FFF2-40B4-BE49-F238E27FC236}">
                <a16:creationId xmlns:a16="http://schemas.microsoft.com/office/drawing/2014/main" id="{0CD04AE4-C5EC-4A34-A5B8-D701B99408DD}"/>
              </a:ext>
            </a:extLst>
          </p:cNvPr>
          <p:cNvSpPr txBox="1"/>
          <p:nvPr/>
        </p:nvSpPr>
        <p:spPr>
          <a:xfrm>
            <a:off x="492124" y="6019800"/>
            <a:ext cx="10591800" cy="646331"/>
          </a:xfrm>
          <a:prstGeom prst="rect">
            <a:avLst/>
          </a:prstGeom>
          <a:noFill/>
          <a:ln w="9525">
            <a:noFill/>
          </a:ln>
        </p:spPr>
        <p:txBody>
          <a:bodyPr wrap="square">
            <a:spAutoFit/>
          </a:bodyPr>
          <a:lstStyle/>
          <a:p>
            <a:pPr indent="0" fontAlgn="auto">
              <a:tabLst>
                <a:tab pos="1787525" algn="l"/>
                <a:tab pos="2689225" algn="l"/>
                <a:tab pos="5295900" algn="l"/>
                <a:tab pos="7534275" algn="l"/>
              </a:tabLst>
            </a:pPr>
            <a:r>
              <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rPr>
              <a:t>5. </a:t>
            </a:r>
            <a:r>
              <a:rPr lang="zh-CN" altLang="en-US" sz="1800" b="1" i="0" u="none" kern="1200" baseline="0" dirty="0">
                <a:latin typeface="微软雅黑" panose="020B0503020204020204" pitchFamily="34" charset="-122"/>
                <a:ea typeface="微软雅黑" panose="020B0503020204020204" pitchFamily="34" charset="-122"/>
                <a:cs typeface="黑体" panose="02010609060101010101" charset="-122"/>
              </a:rPr>
              <a:t>其他展现考生具备完成博士研究课题能力的专业综合相关材料（可选）</a:t>
            </a:r>
            <a:endParaRPr lang="en-US" altLang="zh-CN" sz="1800" b="1" i="0" u="none" kern="1200" baseline="0" dirty="0">
              <a:latin typeface="微软雅黑" panose="020B0503020204020204" pitchFamily="34" charset="-122"/>
              <a:ea typeface="微软雅黑" panose="020B0503020204020204" pitchFamily="34" charset="-122"/>
              <a:cs typeface="黑体" panose="02010609060101010101" charset="-122"/>
            </a:endParaRPr>
          </a:p>
          <a:p>
            <a:pPr indent="0" fontAlgn="auto">
              <a:tabLst>
                <a:tab pos="1787525" algn="l"/>
                <a:tab pos="2689225" algn="l"/>
                <a:tab pos="5295900" algn="l"/>
                <a:tab pos="7534275" algn="l"/>
              </a:tabLst>
            </a:pPr>
            <a:r>
              <a:rPr lang="zh-CN" altLang="en-US" b="1" dirty="0">
                <a:latin typeface="微软雅黑" panose="020B0503020204020204" pitchFamily="34" charset="-122"/>
                <a:ea typeface="微软雅黑" panose="020B0503020204020204" pitchFamily="34" charset="-122"/>
              </a:rPr>
              <a:t>*******</a:t>
            </a:r>
            <a:endParaRPr lang="en-US" altLang="zh-CN"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1070013"/>
      </p:ext>
    </p:extLst>
  </p:cSld>
  <p:clrMapOvr>
    <a:masterClrMapping/>
  </p:clrMapOvr>
</p:sld>
</file>

<file path=ppt/theme/theme1.xml><?xml version="1.0" encoding="utf-8"?>
<a:theme xmlns:a="http://schemas.openxmlformats.org/drawingml/2006/main" name="Office 主题">
  <a:themeElements>
    <a:clrScheme name="Office 主题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主题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主题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主题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主题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主题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主题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主题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主题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2404</TotalTime>
  <Words>439</Words>
  <Application>Microsoft Office PowerPoint</Application>
  <PresentationFormat>自定义</PresentationFormat>
  <Paragraphs>35</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ShiJia</cp:lastModifiedBy>
  <cp:revision>734</cp:revision>
  <dcterms:created xsi:type="dcterms:W3CDTF">2021-05-12T05:33:00Z</dcterms:created>
  <dcterms:modified xsi:type="dcterms:W3CDTF">2022-04-15T05:36:09Z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E381B5C8CD154C1EBDFD5E61155C6848</vt:lpwstr>
  </property>
  <property fmtid="{D5CDD505-2E9C-101B-9397-08002B2CF9AE}" pid="4" name="KSOProductBuildVer">
    <vt:lpwstr>2052-11.1.0.10463</vt:lpwstr>
  </property>
</Properties>
</file>